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theme/theme6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7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8.xml" ContentType="application/vnd.openxmlformats-officedocument.theme+xml"/>
  <Override PartName="/ppt/slideLayouts/slideLayout32.xml" ContentType="application/vnd.openxmlformats-officedocument.presentationml.slideLayout+xml"/>
  <Override PartName="/ppt/theme/theme9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10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1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12.xml" ContentType="application/vnd.openxmlformats-officedocument.theme+xml"/>
  <Override PartName="/ppt/slideLayouts/slideLayout52.xml" ContentType="application/vnd.openxmlformats-officedocument.presentationml.slideLayout+xml"/>
  <Override PartName="/ppt/theme/theme13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14.xml" ContentType="application/vnd.openxmlformats-officedocument.theme+xml"/>
  <Override PartName="/ppt/slideLayouts/slideLayout55.xml" ContentType="application/vnd.openxmlformats-officedocument.presentationml.slideLayout+xml"/>
  <Override PartName="/ppt/theme/theme1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16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17.xml" ContentType="application/vnd.openxmlformats-officedocument.theme+xml"/>
  <Override PartName="/ppt/slideLayouts/slideLayout63.xml" ContentType="application/vnd.openxmlformats-officedocument.presentationml.slideLayout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  <p:sldMasterId id="2147483679" r:id="rId3"/>
    <p:sldMasterId id="2147483683" r:id="rId4"/>
    <p:sldMasterId id="2147483685" r:id="rId5"/>
    <p:sldMasterId id="2147483688" r:id="rId6"/>
    <p:sldMasterId id="2147483690" r:id="rId7"/>
    <p:sldMasterId id="2147483694" r:id="rId8"/>
    <p:sldMasterId id="2147483699" r:id="rId9"/>
    <p:sldMasterId id="2147483701" r:id="rId10"/>
    <p:sldMasterId id="2147483712" r:id="rId11"/>
    <p:sldMasterId id="2147483719" r:id="rId12"/>
    <p:sldMasterId id="2147483723" r:id="rId13"/>
    <p:sldMasterId id="2147483725" r:id="rId14"/>
    <p:sldMasterId id="2147483728" r:id="rId15"/>
    <p:sldMasterId id="2147483730" r:id="rId16"/>
    <p:sldMasterId id="2147483734" r:id="rId17"/>
    <p:sldMasterId id="2147483739" r:id="rId18"/>
  </p:sldMasterIdLst>
  <p:sldIdLst>
    <p:sldId id="256" r:id="rId19"/>
    <p:sldId id="258" r:id="rId20"/>
    <p:sldId id="260" r:id="rId21"/>
    <p:sldId id="259" r:id="rId22"/>
    <p:sldId id="261" r:id="rId23"/>
    <p:sldId id="264" r:id="rId24"/>
    <p:sldId id="265" r:id="rId25"/>
    <p:sldId id="266" r:id="rId26"/>
    <p:sldId id="270" r:id="rId27"/>
    <p:sldId id="271" r:id="rId28"/>
    <p:sldId id="272" r:id="rId29"/>
    <p:sldId id="273" r:id="rId30"/>
    <p:sldId id="276" r:id="rId31"/>
    <p:sldId id="277" r:id="rId32"/>
    <p:sldId id="280" r:id="rId33"/>
    <p:sldId id="27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28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8.xml"/><Relationship Id="rId21" Type="http://schemas.openxmlformats.org/officeDocument/2006/relationships/slide" Target="slides/slide3.xml"/><Relationship Id="rId34" Type="http://schemas.openxmlformats.org/officeDocument/2006/relationships/slide" Target="slides/slide16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7.xml"/><Relationship Id="rId33" Type="http://schemas.openxmlformats.org/officeDocument/2006/relationships/slide" Target="slides/slide15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" Target="slides/slide2.xml"/><Relationship Id="rId2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6.xml"/><Relationship Id="rId32" Type="http://schemas.openxmlformats.org/officeDocument/2006/relationships/slide" Target="slides/slide14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5.xml"/><Relationship Id="rId28" Type="http://schemas.openxmlformats.org/officeDocument/2006/relationships/slide" Target="slides/slide10.xml"/><Relationship Id="rId36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1.xml"/><Relationship Id="rId31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4.xml"/><Relationship Id="rId27" Type="http://schemas.openxmlformats.org/officeDocument/2006/relationships/slide" Target="slides/slide9.xml"/><Relationship Id="rId30" Type="http://schemas.openxmlformats.org/officeDocument/2006/relationships/slide" Target="slides/slide12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18.jpg>
</file>

<file path=ppt/media/image19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jpg>
</file>

<file path=ppt/media/image29.png>
</file>

<file path=ppt/media/image3.jpg>
</file>

<file path=ppt/media/image30.png>
</file>

<file path=ppt/media/image31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0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0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0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2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2.xml"/><Relationship Id="rId4" Type="http://schemas.openxmlformats.org/officeDocument/2006/relationships/image" Target="../media/image2.emf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55" y="-14942"/>
            <a:ext cx="3098800" cy="13208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355708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B2DCE-94DD-4C1C-AC41-50EFAA402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A7B97C-DD2B-44E5-8D29-4EEC38CBC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8A10C8-8CE0-4CC7-B59A-EC93B676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16A16-F175-45DA-A7ED-207B4F6A4235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B6325F-FEA6-46BB-BB6F-8087BFED1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6FA958-D017-412F-8B13-812B57C04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072F-52E7-434C-AE89-7CD9FFC8C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1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3"/>
            <a:ext cx="1158874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83" y="418354"/>
            <a:ext cx="115887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1284773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565601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9855" y="1136075"/>
            <a:ext cx="5656019" cy="495781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95447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11588749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3" y="418354"/>
            <a:ext cx="115887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123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5" y="1136074"/>
            <a:ext cx="5619407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506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0702" y="1136074"/>
            <a:ext cx="5692631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296975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12109"/>
            <a:ext cx="1158874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797637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5" y="1112109"/>
            <a:ext cx="566517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621" y="1112109"/>
            <a:ext cx="566517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1019141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6085" y="1170132"/>
            <a:ext cx="6955916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706961" y="3303962"/>
            <a:ext cx="10783075" cy="9262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696378" y="1528070"/>
            <a:ext cx="10783076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96379" y="4390555"/>
            <a:ext cx="10783075" cy="1533276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9654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73629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898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8328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81202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5428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837" y="2237110"/>
            <a:ext cx="11740211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43" y="6584950"/>
            <a:ext cx="3911600" cy="127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75572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3"/>
            <a:ext cx="12192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837" y="5528235"/>
            <a:ext cx="10512928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43" y="6584950"/>
            <a:ext cx="3911600" cy="127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5067119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99611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811" y="1570618"/>
            <a:ext cx="10230264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3251" y="5206138"/>
            <a:ext cx="7421033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1" y="1561545"/>
            <a:ext cx="743857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3754" y="4701328"/>
            <a:ext cx="743857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2588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3910" y="1578919"/>
            <a:ext cx="5007524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3911" y="5766677"/>
            <a:ext cx="5007523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578920"/>
            <a:ext cx="5656019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2542204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6277" y="1573230"/>
            <a:ext cx="2469076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4366" y="1573230"/>
            <a:ext cx="245265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6277" y="3914119"/>
            <a:ext cx="2469076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4366" y="3914119"/>
            <a:ext cx="245265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572055"/>
            <a:ext cx="5656019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7920129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315" y="1578919"/>
            <a:ext cx="6076647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2077" y="3690748"/>
            <a:ext cx="2960913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2077" y="1578920"/>
            <a:ext cx="2960913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8457" y="1572055"/>
            <a:ext cx="229356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7958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315" y="2004541"/>
            <a:ext cx="3028648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919" y="1586342"/>
            <a:ext cx="3018367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6645" y="1585784"/>
            <a:ext cx="8321524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4142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31748" y="2004541"/>
            <a:ext cx="3028648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2353" y="1586342"/>
            <a:ext cx="3018367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82" y="1585784"/>
            <a:ext cx="8321524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50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2952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84" y="1585784"/>
            <a:ext cx="11308741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882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92" y="1578920"/>
            <a:ext cx="5623259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90" y="5043715"/>
            <a:ext cx="5623260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30273" y="1572054"/>
            <a:ext cx="5623675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30687" y="5043715"/>
            <a:ext cx="5623260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075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5245112"/>
            <a:ext cx="12192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5240939"/>
            <a:ext cx="85344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571" y="678405"/>
            <a:ext cx="4725731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4263995"/>
            <a:ext cx="32512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889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755" y="-14942"/>
            <a:ext cx="3098800" cy="13208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60302256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C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407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evens Fount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27280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13358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48502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040762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9743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7116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6085" y="1170132"/>
            <a:ext cx="6955916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706961" y="3303962"/>
            <a:ext cx="10783075" cy="9262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696378" y="1528070"/>
            <a:ext cx="10783076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96379" y="4390555"/>
            <a:ext cx="10783075" cy="1533276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  <p:pic>
        <p:nvPicPr>
          <p:cNvPr id="15" name="Picture 1" descr="shield.png">
            <a:extLst>
              <a:ext uri="{FF2B5EF4-FFF2-40B4-BE49-F238E27FC236}">
                <a16:creationId xmlns:a16="http://schemas.microsoft.com/office/drawing/2014/main" id="{0377DB3C-C1C6-4CEF-9D5A-ACE45514B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6085" y="1170132"/>
            <a:ext cx="6955916" cy="5687868"/>
          </a:xfrm>
          <a:prstGeom prst="rect">
            <a:avLst/>
          </a:prstGeom>
        </p:spPr>
      </p:pic>
      <p:grpSp>
        <p:nvGrpSpPr>
          <p:cNvPr id="22" name="Group 8">
            <a:extLst>
              <a:ext uri="{FF2B5EF4-FFF2-40B4-BE49-F238E27FC236}">
                <a16:creationId xmlns:a16="http://schemas.microsoft.com/office/drawing/2014/main" id="{6D8993A0-9FBB-49FE-93A8-067CD88FBCB6}"/>
              </a:ext>
            </a:extLst>
          </p:cNvPr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23" name="Straight Connector 9">
              <a:extLst>
                <a:ext uri="{FF2B5EF4-FFF2-40B4-BE49-F238E27FC236}">
                  <a16:creationId xmlns:a16="http://schemas.microsoft.com/office/drawing/2014/main" id="{AD685E4C-676A-4444-B4CC-476FEB131DA5}"/>
                </a:ext>
              </a:extLst>
            </p:cNvPr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0">
              <a:extLst>
                <a:ext uri="{FF2B5EF4-FFF2-40B4-BE49-F238E27FC236}">
                  <a16:creationId xmlns:a16="http://schemas.microsoft.com/office/drawing/2014/main" id="{FC8F47F9-C724-46DB-89C4-D7E8D1D28CD6}"/>
                </a:ext>
              </a:extLst>
            </p:cNvPr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13">
              <a:extLst>
                <a:ext uri="{FF2B5EF4-FFF2-40B4-BE49-F238E27FC236}">
                  <a16:creationId xmlns:a16="http://schemas.microsoft.com/office/drawing/2014/main" id="{1447785E-F37E-4AB5-A6C7-322C7F3C219B}"/>
                </a:ext>
              </a:extLst>
            </p:cNvPr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6" name="Group 16">
            <a:extLst>
              <a:ext uri="{FF2B5EF4-FFF2-40B4-BE49-F238E27FC236}">
                <a16:creationId xmlns:a16="http://schemas.microsoft.com/office/drawing/2014/main" id="{16E13CB5-DB5D-4CBF-A39A-6AF3F70696FF}"/>
              </a:ext>
            </a:extLst>
          </p:cNvPr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7" name="Straight Connector 17">
              <a:extLst>
                <a:ext uri="{FF2B5EF4-FFF2-40B4-BE49-F238E27FC236}">
                  <a16:creationId xmlns:a16="http://schemas.microsoft.com/office/drawing/2014/main" id="{70B1C303-FDEB-48E1-9D0F-AEB920B571D1}"/>
                </a:ext>
              </a:extLst>
            </p:cNvPr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8">
              <a:extLst>
                <a:ext uri="{FF2B5EF4-FFF2-40B4-BE49-F238E27FC236}">
                  <a16:creationId xmlns:a16="http://schemas.microsoft.com/office/drawing/2014/main" id="{AB69DBBC-12E4-4FB6-B0B2-A6FF19A5CD2B}"/>
                </a:ext>
              </a:extLst>
            </p:cNvPr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15" descr="top-logo.png">
            <a:extLst>
              <a:ext uri="{FF2B5EF4-FFF2-40B4-BE49-F238E27FC236}">
                <a16:creationId xmlns:a16="http://schemas.microsoft.com/office/drawing/2014/main" id="{761338A1-AD21-48A0-A867-67DFF98EB43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0275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565601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9855" y="1136075"/>
            <a:ext cx="5656019" cy="495781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418113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3"/>
            <a:ext cx="1158874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83" y="418354"/>
            <a:ext cx="115887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8717517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3"/>
            <a:ext cx="1158874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83" y="418354"/>
            <a:ext cx="115887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5774034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565601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9855" y="1136075"/>
            <a:ext cx="5656019" cy="495781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5768479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11588749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3" y="418354"/>
            <a:ext cx="115887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41375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5" y="1136074"/>
            <a:ext cx="5619407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50648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0702" y="1136074"/>
            <a:ext cx="5692631" cy="4957821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25165244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12109"/>
            <a:ext cx="1158874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96752634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5" y="1112109"/>
            <a:ext cx="566517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15621" y="1112109"/>
            <a:ext cx="566517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20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14207174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9856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udents with NYC sk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034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224728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709351"/>
            <a:ext cx="5656019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28874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0217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837" y="2237110"/>
            <a:ext cx="11740211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43" y="6584950"/>
            <a:ext cx="3911600" cy="127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064466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3"/>
            <a:ext cx="12192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214837" y="5528235"/>
            <a:ext cx="10512928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943" y="6584950"/>
            <a:ext cx="3911600" cy="127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5067119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538511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991811" y="1570618"/>
            <a:ext cx="10230264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4413251" y="5206138"/>
            <a:ext cx="7421033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1" y="1561545"/>
            <a:ext cx="743857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1093754" y="4701328"/>
            <a:ext cx="743857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81681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6883910" y="1578919"/>
            <a:ext cx="5007524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883911" y="5766677"/>
            <a:ext cx="5007523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578920"/>
            <a:ext cx="5656019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02685" y="1006103"/>
            <a:ext cx="9756631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5794351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6756277" y="1573230"/>
            <a:ext cx="2469076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64366" y="1573230"/>
            <a:ext cx="245265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756277" y="3914119"/>
            <a:ext cx="2469076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64366" y="3914119"/>
            <a:ext cx="245265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572055"/>
            <a:ext cx="5656019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8141310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319315" y="1578919"/>
            <a:ext cx="6076647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6512077" y="3690748"/>
            <a:ext cx="2960913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6512077" y="1578920"/>
            <a:ext cx="2960913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608457" y="1572055"/>
            <a:ext cx="229356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69981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19315" y="2004541"/>
            <a:ext cx="3028648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319919" y="1586342"/>
            <a:ext cx="3018367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3536645" y="1585784"/>
            <a:ext cx="8321524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85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dwin A Stevens H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32673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8831748" y="2004541"/>
            <a:ext cx="3028648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8832353" y="1586342"/>
            <a:ext cx="3018367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305582" y="1585784"/>
            <a:ext cx="8321524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06400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302684" y="1585784"/>
            <a:ext cx="11308741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04460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328992" y="1578920"/>
            <a:ext cx="5623259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28990" y="5043715"/>
            <a:ext cx="5623260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6230273" y="1572054"/>
            <a:ext cx="5623675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6230687" y="5043715"/>
            <a:ext cx="5623260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3"/>
            <a:ext cx="9737787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14940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5245112"/>
            <a:ext cx="12192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5240939"/>
            <a:ext cx="85344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0571" y="678405"/>
            <a:ext cx="4725731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0" y="4263995"/>
            <a:ext cx="32512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000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mpus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8250" y="0"/>
            <a:ext cx="7143749" cy="6858000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54519" y="4898572"/>
            <a:ext cx="6678581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65100" y="3534870"/>
            <a:ext cx="6658037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5101" y="1725706"/>
            <a:ext cx="6667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30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6085" y="1170132"/>
            <a:ext cx="6955916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706961" y="3303962"/>
            <a:ext cx="10783075" cy="92629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696378" y="1528070"/>
            <a:ext cx="10783076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96379" y="4390555"/>
            <a:ext cx="10783075" cy="1533276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12208"/>
            <a:ext cx="12192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5967" y="-6350"/>
            <a:ext cx="3064933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22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/>
          <a:lstStyle/>
          <a:p>
            <a:fld id="{F530072F-52E7-434C-AE89-7CD9FFC8CC2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36074"/>
            <a:ext cx="5656019" cy="4957820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4"/>
            <a:ext cx="11588749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169855" y="1136075"/>
            <a:ext cx="5656019" cy="495781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30228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image" Target="../media/image11.emf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theme" Target="../theme/theme10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Layout" Target="../slideLayouts/slideLayout45.xml"/><Relationship Id="rId7" Type="http://schemas.openxmlformats.org/officeDocument/2006/relationships/theme" Target="../theme/theme11.xml"/><Relationship Id="rId2" Type="http://schemas.openxmlformats.org/officeDocument/2006/relationships/slideLayout" Target="../slideLayouts/slideLayout44.xml"/><Relationship Id="rId1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4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2.emf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theme" Target="../theme/theme1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55.xml"/><Relationship Id="rId4" Type="http://schemas.openxmlformats.org/officeDocument/2006/relationships/image" Target="../media/image2.emf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image" Target="../media/image2.emf"/><Relationship Id="rId5" Type="http://schemas.openxmlformats.org/officeDocument/2006/relationships/image" Target="../media/image11.emf"/><Relationship Id="rId4" Type="http://schemas.openxmlformats.org/officeDocument/2006/relationships/theme" Target="../theme/theme16.xml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1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1.emf"/><Relationship Id="rId5" Type="http://schemas.openxmlformats.org/officeDocument/2006/relationships/theme" Target="../theme/theme17.xml"/><Relationship Id="rId4" Type="http://schemas.openxmlformats.org/officeDocument/2006/relationships/slideLayout" Target="../slideLayouts/slideLayout62.xml"/></Relationships>
</file>

<file path=ppt/slideMasters/_rels/slideMaster18.xml.rels><?xml version="1.0" encoding="UTF-8" standalone="yes"?>
<Relationships xmlns="http://schemas.openxmlformats.org/package/2006/relationships"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6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image" Target="../media/image11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.emf"/><Relationship Id="rId5" Type="http://schemas.openxmlformats.org/officeDocument/2006/relationships/image" Target="../media/image1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1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31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0806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EF31DE-C157-444B-B2DF-23F82466110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E7E039E6-914A-4CB5-8C04-33A0A6BD2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F89507D-146A-4D2A-B37D-B2F11E9435B4}"/>
              </a:ext>
            </a:extLst>
          </p:cNvPr>
          <p:cNvGrpSpPr/>
          <p:nvPr/>
        </p:nvGrpSpPr>
        <p:grpSpPr>
          <a:xfrm>
            <a:off x="0" y="26123"/>
            <a:ext cx="12192000" cy="557"/>
            <a:chOff x="0" y="26122"/>
            <a:chExt cx="9144000" cy="557"/>
          </a:xfrm>
        </p:grpSpPr>
        <p:cxnSp>
          <p:nvCxnSpPr>
            <p:cNvPr id="5" name="Straight Connector 16">
              <a:extLst>
                <a:ext uri="{FF2B5EF4-FFF2-40B4-BE49-F238E27FC236}">
                  <a16:creationId xmlns:a16="http://schemas.microsoft.com/office/drawing/2014/main" id="{E530F5EB-5827-4BD4-A226-1ED3073F2290}"/>
                </a:ext>
              </a:extLst>
            </p:cNvPr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17">
              <a:extLst>
                <a:ext uri="{FF2B5EF4-FFF2-40B4-BE49-F238E27FC236}">
                  <a16:creationId xmlns:a16="http://schemas.microsoft.com/office/drawing/2014/main" id="{2481CB2A-9A54-4842-97CF-3D368C800D2D}"/>
                </a:ext>
              </a:extLst>
            </p:cNvPr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02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8132064" y="6419355"/>
            <a:ext cx="4059936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8132064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12192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26123"/>
            <a:ext cx="12192000" cy="557"/>
            <a:chOff x="0" y="26122"/>
            <a:chExt cx="9144000" cy="55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360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1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7916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29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557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510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846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9540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8132064" y="6419355"/>
            <a:ext cx="4059936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8132064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12192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26123"/>
            <a:ext cx="12192000" cy="557"/>
            <a:chOff x="0" y="26122"/>
            <a:chExt cx="9144000" cy="55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9487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12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2597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52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883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502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6419356"/>
            <a:ext cx="12192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8200" y="6584950"/>
            <a:ext cx="39116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395136" y="6460941"/>
            <a:ext cx="6354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12192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8201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77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7589F-0D98-9A46-A342-25F8E9B64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5101" y="3829160"/>
            <a:ext cx="6658037" cy="1204686"/>
          </a:xfrm>
        </p:spPr>
        <p:txBody>
          <a:bodyPr/>
          <a:lstStyle/>
          <a:p>
            <a:r>
              <a:rPr lang="en-US" dirty="0"/>
              <a:t>MIS 637 Final Project</a:t>
            </a:r>
          </a:p>
          <a:p>
            <a:endParaRPr lang="en-US" dirty="0"/>
          </a:p>
          <a:p>
            <a:r>
              <a:rPr lang="en-US" sz="1800" i="0" dirty="0"/>
              <a:t>Instructor: Prof. M. </a:t>
            </a:r>
            <a:r>
              <a:rPr lang="en-US" sz="1800" i="0" dirty="0" err="1"/>
              <a:t>Daneshmand</a:t>
            </a:r>
            <a:endParaRPr lang="en-US" sz="1800" i="0" dirty="0"/>
          </a:p>
          <a:p>
            <a:r>
              <a:rPr lang="en-US" sz="1800" i="0" dirty="0"/>
              <a:t>Accomplished by: Ling Ao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52475-5B6A-5942-BDCD-9086D69DC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Which industries are more vulnerable under 2020 financial crisis in America?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455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DFE93-2376-ED4D-91F8-CB508FC197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0D096B0-C669-E54B-845F-FC6C4C4EC642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Result</a:t>
            </a:r>
            <a:endParaRPr lang="en-US" dirty="0"/>
          </a:p>
        </p:txBody>
      </p:sp>
      <p:pic>
        <p:nvPicPr>
          <p:cNvPr id="11" name="Picture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6A96BE8-D110-9B49-8B1C-CBD008CF6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9"/>
          <a:stretch/>
        </p:blipFill>
        <p:spPr>
          <a:xfrm>
            <a:off x="653067" y="1764405"/>
            <a:ext cx="6396077" cy="35932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AC7D0217-4194-0B4B-97C1-71EB759958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4404" y="1900180"/>
            <a:ext cx="4917596" cy="495782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These are the plots of the three clusters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According to the graphs, we can know that the volatility of the three clusters is median, high, low separately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Cluster1 contains 232 companies, cluster 2 conations 65 companies and cluster3 contains 203 companies.</a:t>
            </a:r>
          </a:p>
          <a:p>
            <a:pPr marL="0" indent="0">
              <a:buNone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634C16-A184-424B-A71E-4F7442B6D123}"/>
              </a:ext>
            </a:extLst>
          </p:cNvPr>
          <p:cNvSpPr txBox="1"/>
          <p:nvPr/>
        </p:nvSpPr>
        <p:spPr>
          <a:xfrm>
            <a:off x="1275008" y="5505718"/>
            <a:ext cx="1009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Cluster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F902F5-2746-A84D-B934-99C6341461EF}"/>
              </a:ext>
            </a:extLst>
          </p:cNvPr>
          <p:cNvSpPr txBox="1"/>
          <p:nvPr/>
        </p:nvSpPr>
        <p:spPr>
          <a:xfrm>
            <a:off x="3445902" y="5505718"/>
            <a:ext cx="1019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Cluster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8C221F-73DF-0A40-B17F-4C04BB1D4195}"/>
              </a:ext>
            </a:extLst>
          </p:cNvPr>
          <p:cNvSpPr txBox="1"/>
          <p:nvPr/>
        </p:nvSpPr>
        <p:spPr>
          <a:xfrm>
            <a:off x="5616796" y="5505718"/>
            <a:ext cx="1019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Cluster 3</a:t>
            </a:r>
          </a:p>
        </p:txBody>
      </p:sp>
    </p:spTree>
    <p:extLst>
      <p:ext uri="{BB962C8B-B14F-4D97-AF65-F5344CB8AC3E}">
        <p14:creationId xmlns:p14="http://schemas.microsoft.com/office/powerpoint/2010/main" val="2215037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DFE93-2376-ED4D-91F8-CB508FC197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0D096B0-C669-E54B-845F-FC6C4C4EC642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Result</a:t>
            </a:r>
            <a:endParaRPr lang="en-US" dirty="0"/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601D75EE-9741-4947-BBA7-2C19C5C38D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6987" y="3200947"/>
            <a:ext cx="11280213" cy="495782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Based on the above table, there were totally 11 industries: Communication. Service; Consumer. Discretionary; Consumer. Staples; Energy; Financial; Healthy. Care; Industrials; Information. Technology; Materials; Real. Estate; Utilities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First row showed the companies belonged to cluster 2, which has the highest volatility 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Second row showed total number of the companies in the industry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Third row showed the ratio of first two rows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According to the results, Consumer. Discretionary industry had the highest volatility and Consumer. Staples had the lowest volatility</a:t>
            </a:r>
          </a:p>
          <a:p>
            <a:pPr>
              <a:buFont typeface="Wingdings" pitchFamily="2" charset="2"/>
              <a:buChar char="ü"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0E97BE2-9FB7-E44D-A421-F3C9548EF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60" y="1692166"/>
            <a:ext cx="11904279" cy="114800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C4FE9AB-4E18-B740-8BB7-49F3B769C7BA}"/>
              </a:ext>
            </a:extLst>
          </p:cNvPr>
          <p:cNvSpPr/>
          <p:nvPr/>
        </p:nvSpPr>
        <p:spPr>
          <a:xfrm>
            <a:off x="3488028" y="1618592"/>
            <a:ext cx="1212761" cy="1221578"/>
          </a:xfrm>
          <a:prstGeom prst="rect">
            <a:avLst/>
          </a:prstGeom>
          <a:solidFill>
            <a:schemeClr val="tx1">
              <a:alpha val="0"/>
            </a:schemeClr>
          </a:solidFill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CB16996-8FFD-6541-8460-E241C4D13E63}"/>
              </a:ext>
            </a:extLst>
          </p:cNvPr>
          <p:cNvSpPr/>
          <p:nvPr/>
        </p:nvSpPr>
        <p:spPr>
          <a:xfrm>
            <a:off x="4803820" y="1618592"/>
            <a:ext cx="1094704" cy="1221577"/>
          </a:xfrm>
          <a:prstGeom prst="rect">
            <a:avLst/>
          </a:prstGeom>
          <a:solidFill>
            <a:schemeClr val="tx1">
              <a:alpha val="0"/>
            </a:schemeClr>
          </a:solidFill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763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DFE93-2376-ED4D-91F8-CB508FC197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0D096B0-C669-E54B-845F-FC6C4C4EC642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Discussion _ Evaluation</a:t>
            </a:r>
          </a:p>
        </p:txBody>
      </p:sp>
      <p:sp>
        <p:nvSpPr>
          <p:cNvPr id="17" name="Text Placeholder 1">
            <a:extLst>
              <a:ext uri="{FF2B5EF4-FFF2-40B4-BE49-F238E27FC236}">
                <a16:creationId xmlns:a16="http://schemas.microsoft.com/office/drawing/2014/main" id="{601D75EE-9741-4947-BBA7-2C19C5C38D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6987" y="3318043"/>
            <a:ext cx="11280213" cy="495782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In order to evaluate the results I got, I also calculated the companies belonged to cluster3, which had the lowest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volatility </a:t>
            </a:r>
          </a:p>
          <a:p>
            <a:pPr>
              <a:buFont typeface="Wingdings" pitchFamily="2" charset="2"/>
              <a:buChar char="ü"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After calculating, I found the ratio of Consumer. Discretionary industry had the highest ratio, which showed that this industry is most stable. Although Utilities industry had the lowest ratio, the ratio of 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Consumer. Discretionary is relatively low. </a:t>
            </a: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evaluation results were consistent with the results I calculated before, so I got the right answer</a:t>
            </a:r>
          </a:p>
          <a:p>
            <a:pPr marL="0" indent="0">
              <a:buNone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4141886-C2CA-F84C-9253-823CF2451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93" y="1723697"/>
            <a:ext cx="11887200" cy="117913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244DF5AF-6942-B941-B178-ADEF521FEDF1}"/>
              </a:ext>
            </a:extLst>
          </p:cNvPr>
          <p:cNvSpPr/>
          <p:nvPr/>
        </p:nvSpPr>
        <p:spPr>
          <a:xfrm>
            <a:off x="3631842" y="1512894"/>
            <a:ext cx="1313645" cy="1372776"/>
          </a:xfrm>
          <a:prstGeom prst="rect">
            <a:avLst/>
          </a:prstGeom>
          <a:solidFill>
            <a:schemeClr val="tx1">
              <a:alpha val="0"/>
            </a:schemeClr>
          </a:solidFill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135A01-A1E7-C940-9F1F-CC200B0EF8CD}"/>
              </a:ext>
            </a:extLst>
          </p:cNvPr>
          <p:cNvSpPr/>
          <p:nvPr/>
        </p:nvSpPr>
        <p:spPr>
          <a:xfrm>
            <a:off x="5001296" y="1512894"/>
            <a:ext cx="1094704" cy="1372776"/>
          </a:xfrm>
          <a:prstGeom prst="rect">
            <a:avLst/>
          </a:prstGeom>
          <a:solidFill>
            <a:schemeClr val="tx1">
              <a:alpha val="0"/>
            </a:schemeClr>
          </a:solidFill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865854-AF58-C44B-9AD3-5D9DDC35B0D7}"/>
              </a:ext>
            </a:extLst>
          </p:cNvPr>
          <p:cNvSpPr/>
          <p:nvPr/>
        </p:nvSpPr>
        <p:spPr>
          <a:xfrm>
            <a:off x="11496479" y="1512894"/>
            <a:ext cx="694214" cy="1372776"/>
          </a:xfrm>
          <a:prstGeom prst="rect">
            <a:avLst/>
          </a:prstGeom>
          <a:solidFill>
            <a:schemeClr val="tx1">
              <a:alpha val="0"/>
            </a:schemeClr>
          </a:solidFill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800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5A2A5509-68BD-8444-9E73-D9A8008C0604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Discussion _ Evaluation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98B62984-B03F-F446-BDEB-31F1D91D59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5473" y="1990333"/>
            <a:ext cx="5896844" cy="495782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Consumer. Discretionary industry contains four sub industry groups: Automobiles &amp; Components, Consumer Durables &amp; Apparel, customer service and retailing.  Most of these products are non-necessary. Thus, the industry was not stable under financial crisis. 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Consumer. Staples industry contains Food &amp; Staples Retailing; Beverages; Food Products; Household Products, Personal Products. These products are necessary product. Thus, the industry has been less affectable under financial crisis is reasonable.</a:t>
            </a:r>
          </a:p>
          <a:p>
            <a:pPr>
              <a:buFont typeface="Wingdings" pitchFamily="2" charset="2"/>
              <a:buChar char="ü"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889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5A2A5509-68BD-8444-9E73-D9A8008C0604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Discussion _ Development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98B62984-B03F-F446-BDEB-31F1D91D59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5471" y="1990333"/>
            <a:ext cx="6746849" cy="495782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 other clustering methods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For example: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Hierarchical clustering with three different methods: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single, complete and average</a:t>
            </a: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Consider more features as the metrics to do divide cluster 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 Such as: future, bond, fund 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555852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6C04F88F-140F-8448-80F4-B5769A7396D2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Conclusion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3EAFDE26-60B0-7949-BAB3-A86A4878C2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083" y="2016091"/>
            <a:ext cx="7661250" cy="4957820"/>
          </a:xfrm>
        </p:spPr>
        <p:txBody>
          <a:bodyPr/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economy of the United States has been greatly affected due to COVID-19 in the past three months.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 order to find out which industries are more vulnerable under 2020 financial crisis in America, I used the stock price of S&amp;P 500 index in Yahoo Finance to deal with the problem.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K-means algorithm,  Software R, package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were used.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results showed that Consumer. Discretionary industry is most volatile due to the leverage, and Consumer. Discretionary industry is most stable.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2355380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C4CA25-8ABA-8646-A43E-7A9CE7A2E5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40B06BFA-1D14-474E-A0AD-F01EEC346FB4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n-US" sz="3200" dirty="0"/>
              <a:t>Reference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AA5C6A8-5D17-1747-85AE-3EFEE85B23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5083" y="1304869"/>
            <a:ext cx="10932484" cy="4957820"/>
          </a:xfrm>
        </p:spPr>
        <p:txBody>
          <a:bodyPr/>
          <a:lstStyle/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422A8BC8-BB55-D849-BDEF-C27F43F6CA2D}"/>
              </a:ext>
            </a:extLst>
          </p:cNvPr>
          <p:cNvSpPr txBox="1">
            <a:spLocks/>
          </p:cNvSpPr>
          <p:nvPr/>
        </p:nvSpPr>
        <p:spPr>
          <a:xfrm>
            <a:off x="468281" y="1329426"/>
            <a:ext cx="11575550" cy="495782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6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57350" indent="-28575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Cai, J. (2007). What's in the news? Information content of S&amp;P 500 additions.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Financial Management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36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(3), 	113-124.</a:t>
            </a:r>
          </a:p>
          <a:p>
            <a:pPr marL="0" indent="0">
              <a:buNone/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Oyelade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O. J.,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Oladipupo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O. O., &amp;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Obagbuwa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I. C. (2010). Application of k Means Clustering 	algorithm for 	prediction of Students Academic Performance. </a:t>
            </a:r>
            <a:r>
              <a:rPr lang="en-US" sz="2000" i="1" dirty="0" err="1">
                <a:latin typeface="Calibri" panose="020F0502020204030204" pitchFamily="34" charset="0"/>
                <a:cs typeface="Calibri" panose="020F0502020204030204" pitchFamily="34" charset="0"/>
              </a:rPr>
              <a:t>arXiv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 preprint arXiv:1002.2425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Ryan, J. A., Ulrich, J. M.,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Thielen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W.,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Teetor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P.,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Bronder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S., &amp; Ulrich, M. J. M. (2020). Package 	‘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’.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Yuan, X., Xu, J., Hussain, S., Wang, H., Gao, N., &amp; Zhang, L. (2020). Trends and Prediction in Daily 	New Cases 	and Deaths of COVID-19 in the United States: An Internet Search-Interest Based Model.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Exploratory 	Research and Hypothesis in Medicine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(2), 1.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https://en.wikipedia.org/wiki/List_of_S%26P_500_companies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https://en.wikipedia.org/wiki/Global_Industry_Classification_Standard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https://finance.yahoo.com/</a:t>
            </a: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06798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A5B9104-BBB3-024B-A352-6556BB5DB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3251" y="1503121"/>
            <a:ext cx="11588749" cy="4957820"/>
          </a:xfrm>
        </p:spPr>
        <p:txBody>
          <a:bodyPr/>
          <a:lstStyle/>
          <a:p>
            <a:r>
              <a:rPr lang="en-US" sz="1800" b="1" dirty="0"/>
              <a:t>Problem Statement (Business understanding phrase)</a:t>
            </a:r>
          </a:p>
          <a:p>
            <a:r>
              <a:rPr lang="en-US" sz="1800" b="1" dirty="0"/>
              <a:t>Data Collection (Data understanding phrase)</a:t>
            </a:r>
          </a:p>
          <a:p>
            <a:r>
              <a:rPr lang="en-US" sz="1800" b="1" dirty="0"/>
              <a:t>Data Processing (Data preparation phrase)</a:t>
            </a:r>
          </a:p>
          <a:p>
            <a:r>
              <a:rPr lang="en-US" sz="1800" b="1" dirty="0"/>
              <a:t>Methodology (Modeling phrase)</a:t>
            </a:r>
          </a:p>
          <a:p>
            <a:r>
              <a:rPr lang="en-US" sz="1800" b="1" dirty="0"/>
              <a:t>Software &amp; Package </a:t>
            </a:r>
          </a:p>
          <a:p>
            <a:r>
              <a:rPr lang="en-US" sz="1800" b="1" dirty="0"/>
              <a:t>Result</a:t>
            </a:r>
          </a:p>
          <a:p>
            <a:r>
              <a:rPr lang="en-US" sz="1800" b="1" dirty="0"/>
              <a:t>Discussion (Evaluation phrase &amp; Development phrase)</a:t>
            </a:r>
          </a:p>
          <a:p>
            <a:r>
              <a:rPr lang="en-US" sz="1800" b="1" dirty="0"/>
              <a:t>Conclusion</a:t>
            </a:r>
          </a:p>
          <a:p>
            <a:r>
              <a:rPr lang="en-US" sz="1800" b="1" dirty="0"/>
              <a:t>Reference</a:t>
            </a:r>
          </a:p>
          <a:p>
            <a:endParaRPr lang="en-US" sz="1800" dirty="0"/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5BF5361-8EDB-E34A-9BE5-51D40A7121D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395136" y="6460941"/>
            <a:ext cx="635497" cy="365125"/>
          </a:xfrm>
        </p:spPr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4EABC3A1-DE66-2245-A125-C5B83C0FE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683" y="418354"/>
            <a:ext cx="11588748" cy="535863"/>
          </a:xfrm>
        </p:spPr>
        <p:txBody>
          <a:bodyPr/>
          <a:lstStyle/>
          <a:p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826732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067D3E-6ABB-3347-A00D-4565C7CF4CC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F02DB3-5424-2946-8528-98D178D6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Problem Statement_ Business Understanding </a:t>
            </a: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D9CB8E-8F09-F841-96FD-153C43C888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2982" b="2637"/>
          <a:stretch/>
        </p:blipFill>
        <p:spPr>
          <a:xfrm>
            <a:off x="7907233" y="2499643"/>
            <a:ext cx="4074303" cy="33107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557271E0-941D-6D4F-AD44-ECF4A9CD8440}"/>
              </a:ext>
            </a:extLst>
          </p:cNvPr>
          <p:cNvCxnSpPr/>
          <p:nvPr/>
        </p:nvCxnSpPr>
        <p:spPr>
          <a:xfrm>
            <a:off x="6096000" y="4065957"/>
            <a:ext cx="0" cy="2334443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44">
            <a:extLst>
              <a:ext uri="{FF2B5EF4-FFF2-40B4-BE49-F238E27FC236}">
                <a16:creationId xmlns:a16="http://schemas.microsoft.com/office/drawing/2014/main" id="{04B8BCBB-9226-D64B-9082-8E3117C3D0BD}"/>
              </a:ext>
            </a:extLst>
          </p:cNvPr>
          <p:cNvCxnSpPr/>
          <p:nvPr/>
        </p:nvCxnSpPr>
        <p:spPr>
          <a:xfrm>
            <a:off x="6096000" y="1256900"/>
            <a:ext cx="0" cy="2502135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9">
            <a:extLst>
              <a:ext uri="{FF2B5EF4-FFF2-40B4-BE49-F238E27FC236}">
                <a16:creationId xmlns:a16="http://schemas.microsoft.com/office/drawing/2014/main" id="{1326FC44-9E38-B64D-BE51-6EED65373E5D}"/>
              </a:ext>
            </a:extLst>
          </p:cNvPr>
          <p:cNvGrpSpPr/>
          <p:nvPr/>
        </p:nvGrpSpPr>
        <p:grpSpPr>
          <a:xfrm>
            <a:off x="5992029" y="3808525"/>
            <a:ext cx="207942" cy="207942"/>
            <a:chOff x="4458447" y="2420471"/>
            <a:chExt cx="280894" cy="280894"/>
          </a:xfrm>
        </p:grpSpPr>
        <p:sp>
          <p:nvSpPr>
            <p:cNvPr id="20" name="椭圆 18">
              <a:extLst>
                <a:ext uri="{FF2B5EF4-FFF2-40B4-BE49-F238E27FC236}">
                  <a16:creationId xmlns:a16="http://schemas.microsoft.com/office/drawing/2014/main" id="{01EB30BE-12E4-6142-890C-8A9862A87333}"/>
                </a:ext>
              </a:extLst>
            </p:cNvPr>
            <p:cNvSpPr/>
            <p:nvPr/>
          </p:nvSpPr>
          <p:spPr>
            <a:xfrm>
              <a:off x="4458447" y="2420471"/>
              <a:ext cx="280894" cy="28089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45">
              <a:extLst>
                <a:ext uri="{FF2B5EF4-FFF2-40B4-BE49-F238E27FC236}">
                  <a16:creationId xmlns:a16="http://schemas.microsoft.com/office/drawing/2014/main" id="{3DCAB919-1BFE-034B-9830-F68F3D0933D0}"/>
                </a:ext>
              </a:extLst>
            </p:cNvPr>
            <p:cNvSpPr/>
            <p:nvPr/>
          </p:nvSpPr>
          <p:spPr>
            <a:xfrm>
              <a:off x="4513792" y="2475816"/>
              <a:ext cx="170204" cy="170204"/>
            </a:xfrm>
            <a:prstGeom prst="ellipse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F97DEA4-5DE3-4C4C-AC2C-6C50FB6922B9}"/>
              </a:ext>
            </a:extLst>
          </p:cNvPr>
          <p:cNvSpPr txBox="1"/>
          <p:nvPr/>
        </p:nvSpPr>
        <p:spPr>
          <a:xfrm>
            <a:off x="210464" y="4794741"/>
            <a:ext cx="5948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new kind of virus, called COVID-19, is spreading around</a:t>
            </a:r>
          </a:p>
          <a:p>
            <a:r>
              <a:rPr lang="en-US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world. Based on the information from 1point3Acres, </a:t>
            </a:r>
          </a:p>
          <a:p>
            <a:r>
              <a:rPr lang="en-US" dirty="0"/>
              <a:t>there are around 1.29 million cases in America up to May 7</a:t>
            </a:r>
            <a:r>
              <a:rPr lang="en-US" baseline="30000" dirty="0"/>
              <a:t>th </a:t>
            </a:r>
            <a:r>
              <a:rPr lang="en-US" dirty="0"/>
              <a:t>. </a:t>
            </a:r>
            <a:endParaRPr lang="en-US" baseline="300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D93A61-9B75-F649-89EC-6A205FB9E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36" y="1297357"/>
            <a:ext cx="4762500" cy="27686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4DB9C7F-5671-2340-9105-41AEF37E5715}"/>
              </a:ext>
            </a:extLst>
          </p:cNvPr>
          <p:cNvSpPr txBox="1"/>
          <p:nvPr/>
        </p:nvSpPr>
        <p:spPr>
          <a:xfrm>
            <a:off x="6464020" y="1350948"/>
            <a:ext cx="5948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cities have imposed quarantine order during this </a:t>
            </a:r>
          </a:p>
          <a:p>
            <a:r>
              <a:rPr lang="en-US" dirty="0"/>
              <a:t>special period and lots of companies let employees </a:t>
            </a:r>
          </a:p>
          <a:p>
            <a:r>
              <a:rPr lang="en-US" dirty="0"/>
              <a:t>work from home.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01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F9294E-744A-374B-B3C8-322BA4743A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2683" y="1147159"/>
            <a:ext cx="6234749" cy="4957820"/>
          </a:xfrm>
        </p:spPr>
        <p:txBody>
          <a:bodyPr/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 last three months, the economy of the United States has been greatly affected due to COVID-19 </a:t>
            </a:r>
          </a:p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 March 9</a:t>
            </a:r>
            <a:r>
              <a:rPr lang="en-US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the S&amp;P 500 fell by 7% upon opening, triggering a circuit  breaker that halted trading for 15 minutes for the first time since the 2008 financial crisis. In May 12</a:t>
            </a:r>
            <a:r>
              <a:rPr lang="en-US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, 16</a:t>
            </a:r>
            <a:r>
              <a:rPr lang="en-US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,18</a:t>
            </a:r>
            <a:r>
              <a:rPr lang="en-US" sz="18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 S&amp;P 500 triggered the circuit  breaker again</a:t>
            </a:r>
          </a:p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The financial crisis in America has came</a:t>
            </a: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067D3E-6ABB-3347-A00D-4565C7CF4CC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F02DB3-5424-2946-8528-98D178D6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Problem Statement_ Business Understanding </a:t>
            </a:r>
            <a:endParaRPr lang="en-US" dirty="0"/>
          </a:p>
        </p:txBody>
      </p:sp>
      <p:pic>
        <p:nvPicPr>
          <p:cNvPr id="6" name="Picture 5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29798F93-5931-6B49-B530-054E71E07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51" y="3626069"/>
            <a:ext cx="4971029" cy="246782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42D02A-A924-014A-8F7F-14D9A54061A1}"/>
              </a:ext>
            </a:extLst>
          </p:cNvPr>
          <p:cNvSpPr txBox="1"/>
          <p:nvPr/>
        </p:nvSpPr>
        <p:spPr>
          <a:xfrm>
            <a:off x="6705335" y="4533449"/>
            <a:ext cx="54866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Question:</a:t>
            </a:r>
          </a:p>
          <a:p>
            <a:r>
              <a:rPr lang="en-US" sz="2400" b="1" dirty="0"/>
              <a:t>Which industries are more vulnerable under 2020 financial crisis in America? </a:t>
            </a:r>
          </a:p>
          <a:p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F78933-19C6-5343-896A-ED11B7A76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5760" y="1393915"/>
            <a:ext cx="2286245" cy="28549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1521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DE0D1AE-54EC-7C45-856B-6529D2A3CC74}"/>
              </a:ext>
            </a:extLst>
          </p:cNvPr>
          <p:cNvSpPr/>
          <p:nvPr/>
        </p:nvSpPr>
        <p:spPr>
          <a:xfrm>
            <a:off x="192868" y="4035972"/>
            <a:ext cx="4517396" cy="1791446"/>
          </a:xfrm>
          <a:prstGeom prst="roundRect">
            <a:avLst/>
          </a:prstGeom>
          <a:solidFill>
            <a:schemeClr val="bg1">
              <a:lumMod val="7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9E9F3FD-F2B8-7E41-A865-DC128E1AD085}"/>
              </a:ext>
            </a:extLst>
          </p:cNvPr>
          <p:cNvSpPr/>
          <p:nvPr/>
        </p:nvSpPr>
        <p:spPr>
          <a:xfrm>
            <a:off x="192868" y="1030582"/>
            <a:ext cx="11837765" cy="2469232"/>
          </a:xfrm>
          <a:prstGeom prst="roundRect">
            <a:avLst/>
          </a:prstGeom>
          <a:solidFill>
            <a:schemeClr val="bg1">
              <a:lumMod val="7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067D3E-6ABB-3347-A00D-4565C7CF4CC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FF02DB3-5424-2946-8528-98D178D69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 Collection_ Data understanding </a:t>
            </a: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20C1E0F-FBBE-A049-AE2F-F4919D6D63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01"/>
          <a:stretch/>
        </p:blipFill>
        <p:spPr>
          <a:xfrm>
            <a:off x="6524940" y="3623400"/>
            <a:ext cx="5259273" cy="10724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FB33EB-134C-C143-AE12-2D374E3C3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786" y="1224047"/>
            <a:ext cx="7632627" cy="2031325"/>
          </a:xfrm>
          <a:prstGeom prst="rect">
            <a:avLst/>
          </a:prstGeom>
        </p:spPr>
      </p:pic>
      <p:pic>
        <p:nvPicPr>
          <p:cNvPr id="23" name="Picture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8C7D2B-E710-2D45-9DD5-4A9156B473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88"/>
          <a:stretch/>
        </p:blipFill>
        <p:spPr>
          <a:xfrm>
            <a:off x="6524941" y="4695870"/>
            <a:ext cx="5259273" cy="141885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5335A55-9098-1644-A75A-35D760FB2D16}"/>
              </a:ext>
            </a:extLst>
          </p:cNvPr>
          <p:cNvSpPr txBox="1"/>
          <p:nvPr/>
        </p:nvSpPr>
        <p:spPr>
          <a:xfrm>
            <a:off x="8109397" y="1331768"/>
            <a:ext cx="40826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1) Information about all 505 companies contained in S&amp;P500 index list in Wikipedia</a:t>
            </a:r>
          </a:p>
          <a:p>
            <a:r>
              <a:rPr lang="en-US" sz="1600" b="1" dirty="0"/>
              <a:t> </a:t>
            </a:r>
          </a:p>
          <a:p>
            <a:r>
              <a:rPr lang="en-US" sz="1600" dirty="0"/>
              <a:t>Contain: Stock Symbol, Security (company name), SEC filings, GICS Sector, GICS Sub Industry, Headquarters Location, Date first added, CIK and funded year.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B424A4-88EB-694A-AD0A-40762C2E7B40}"/>
              </a:ext>
            </a:extLst>
          </p:cNvPr>
          <p:cNvSpPr txBox="1"/>
          <p:nvPr/>
        </p:nvSpPr>
        <p:spPr>
          <a:xfrm>
            <a:off x="381269" y="4453866"/>
            <a:ext cx="4082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2) Weekly adjusted close stock price of each share in S&amp;P500 from February 17th until May 5th from Yahoo Finance website.</a:t>
            </a:r>
          </a:p>
        </p:txBody>
      </p:sp>
      <p:sp>
        <p:nvSpPr>
          <p:cNvPr id="32" name="Striped Right Arrow 31">
            <a:extLst>
              <a:ext uri="{FF2B5EF4-FFF2-40B4-BE49-F238E27FC236}">
                <a16:creationId xmlns:a16="http://schemas.microsoft.com/office/drawing/2014/main" id="{9B515691-98E1-A449-8132-B860BD261597}"/>
              </a:ext>
            </a:extLst>
          </p:cNvPr>
          <p:cNvSpPr/>
          <p:nvPr/>
        </p:nvSpPr>
        <p:spPr>
          <a:xfrm>
            <a:off x="4983171" y="4695869"/>
            <a:ext cx="955173" cy="588993"/>
          </a:xfrm>
          <a:prstGeom prst="strip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79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0C4850-F715-8B40-895F-BC0BFA28614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B574ED7-A2CF-8B48-9655-336D9653571E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Data Processing_ Data Preparation </a:t>
            </a:r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10D82875-AB8A-D140-B9A9-D81E28AC05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6556" y="2043188"/>
            <a:ext cx="4917596" cy="4957820"/>
          </a:xfrm>
        </p:spPr>
        <p:txBody>
          <a:bodyPr/>
          <a:lstStyle/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1) Imported “S&amp;P 500 data. csv” into R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2) Deleted the possible N/A value contained in the dataset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3) Chose the first four columns of the dataset and named them as 'Symbol', 'Security', 'Industry', 'Subindustry' respectively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4) Used “unique” function to delete the possible repeat column in the dataset.</a:t>
            </a:r>
          </a:p>
          <a:p>
            <a:pPr marL="0" indent="0">
              <a:buNone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719C0E-2E61-6C4B-923F-B6DA35A83A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08"/>
          <a:stretch/>
        </p:blipFill>
        <p:spPr>
          <a:xfrm>
            <a:off x="5402443" y="2043188"/>
            <a:ext cx="6641388" cy="313639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28603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0C4850-F715-8B40-895F-BC0BFA28614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8B574ED7-A2CF-8B48-9655-336D9653571E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Data Processing_ Data Preparation </a:t>
            </a:r>
            <a:endParaRPr lang="en-US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E5189C31-CBBE-9844-AEE1-E66138B07A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1626" y="1527172"/>
            <a:ext cx="7864912" cy="4957820"/>
          </a:xfrm>
        </p:spPr>
        <p:txBody>
          <a:bodyPr/>
          <a:lstStyle/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5) Installed and library the R package '</a:t>
            </a:r>
            <a:r>
              <a:rPr lang="en-US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'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6) Used '</a:t>
            </a:r>
            <a:r>
              <a:rPr lang="en-US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' package to gain all the daily adjusted closed price of each company from Yahoo Finance website; however, there were five companies didn’t have complete weekly data, I deleted the five companies.</a:t>
            </a:r>
          </a:p>
          <a:p>
            <a:pPr marL="0" indent="0">
              <a:buNone/>
            </a:pP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7) Used '</a:t>
            </a:r>
            <a:r>
              <a:rPr lang="en-US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' package to calculate the weekly return of each company from February 17th until May 5</a:t>
            </a:r>
            <a:r>
              <a:rPr lang="en-US" sz="17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, totally </a:t>
            </a:r>
            <a:r>
              <a:rPr lang="en-US" altLang="zh-CN" sz="1700" dirty="0">
                <a:latin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en-US" sz="1700" dirty="0">
                <a:latin typeface="Calibri" panose="020F0502020204030204" pitchFamily="34" charset="0"/>
                <a:cs typeface="Calibri" panose="020F0502020204030204" pitchFamily="34" charset="0"/>
              </a:rPr>
              <a:t> weekly returns</a:t>
            </a:r>
          </a:p>
          <a:p>
            <a:pPr marL="0" indent="0">
              <a:buNone/>
            </a:pPr>
            <a:endParaRPr lang="en-US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 descr="A close up of a newspaper&#10;&#10;Description automatically generated">
            <a:extLst>
              <a:ext uri="{FF2B5EF4-FFF2-40B4-BE49-F238E27FC236}">
                <a16:creationId xmlns:a16="http://schemas.microsoft.com/office/drawing/2014/main" id="{0E32ADD8-F2F6-E242-BBD9-4EFF9F9A7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25" y="3752386"/>
            <a:ext cx="11588749" cy="235918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51710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CC1356-51CE-6B4A-98BA-96F2C470C7B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912D34FF-2875-AD43-860E-CE158507601B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Methodology_ </a:t>
            </a:r>
            <a:r>
              <a:rPr lang="en-US" dirty="0"/>
              <a:t>Modeling</a:t>
            </a:r>
            <a:r>
              <a:rPr lang="en-US" sz="3200" dirty="0"/>
              <a:t> 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E75F60-BEE9-ED44-A156-E2F9EFF5B539}"/>
              </a:ext>
            </a:extLst>
          </p:cNvPr>
          <p:cNvSpPr/>
          <p:nvPr/>
        </p:nvSpPr>
        <p:spPr>
          <a:xfrm>
            <a:off x="192867" y="4035971"/>
            <a:ext cx="10323445" cy="2424969"/>
          </a:xfrm>
          <a:prstGeom prst="roundRect">
            <a:avLst/>
          </a:prstGeom>
          <a:solidFill>
            <a:schemeClr val="bg1">
              <a:lumMod val="75000"/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BFFB538-D7C3-9142-90FA-3826471714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503" y="1503121"/>
            <a:ext cx="10465114" cy="495782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K-Means clustering</a:t>
            </a:r>
          </a:p>
          <a:p>
            <a:pPr>
              <a:buFont typeface="Wingdings" pitchFamily="2" charset="2"/>
              <a:buChar char="q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Maximizing the homogeneity or similarity of records within a cluster and minimizing the similarity of different clusters 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Clustering all companies in S&amp;P 500  based on the stock volatility</a:t>
            </a:r>
          </a:p>
          <a:p>
            <a:pPr marL="0" indent="0">
              <a:buNone/>
            </a:pPr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Steps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Randomly chose 3 points as cluster center, K=3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Calculated the </a:t>
            </a:r>
            <a:r>
              <a:rPr lang="en-US" b="1" dirty="0"/>
              <a:t>Euclidean Distance from each point to each center and chose the nearest center for each point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Calculated the BCV and WCV values and calculated BCV/WCV</a:t>
            </a:r>
          </a:p>
          <a:p>
            <a:pPr>
              <a:buFont typeface="Wingdings" pitchFamily="2" charset="2"/>
              <a:buChar char="ü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Calculated the next it</a:t>
            </a:r>
            <a:r>
              <a:rPr lang="en-US" b="1" dirty="0"/>
              <a:t>eration until find the max value of BCV/WCV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buFont typeface="Wingdings" pitchFamily="2" charset="2"/>
              <a:buChar char="ü"/>
            </a:pPr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ü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076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DFE93-2376-ED4D-91F8-CB508FC197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0D096B0-C669-E54B-845F-FC6C4C4EC642}"/>
              </a:ext>
            </a:extLst>
          </p:cNvPr>
          <p:cNvSpPr txBox="1">
            <a:spLocks/>
          </p:cNvSpPr>
          <p:nvPr/>
        </p:nvSpPr>
        <p:spPr>
          <a:xfrm>
            <a:off x="455083" y="570754"/>
            <a:ext cx="11588748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3200" dirty="0"/>
              <a:t>Software &amp; Package</a:t>
            </a:r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82959FD-699F-9B4A-937B-D6DEF4E865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9268" y="1685683"/>
            <a:ext cx="7864912" cy="495782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Software</a:t>
            </a:r>
          </a:p>
          <a:p>
            <a:pPr>
              <a:buFont typeface="Wingdings" pitchFamily="2" charset="2"/>
              <a:buChar char="q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68685A-5F99-1F47-AC17-1BE87157803D}"/>
              </a:ext>
            </a:extLst>
          </p:cNvPr>
          <p:cNvSpPr txBox="1"/>
          <p:nvPr/>
        </p:nvSpPr>
        <p:spPr>
          <a:xfrm>
            <a:off x="6096000" y="1527172"/>
            <a:ext cx="588263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Package: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Quantmod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q"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package is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quantitative financial modeling and trading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framework for R. It can gain the data from Yahoo Finance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website and calculate the periodic return directly.</a:t>
            </a:r>
          </a:p>
          <a:p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8D5A13A5-76C9-384F-8FC8-68BC18CB8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517" y="3304329"/>
            <a:ext cx="2829749" cy="2188756"/>
          </a:xfrm>
          <a:prstGeom prst="rect">
            <a:avLst/>
          </a:prstGeom>
        </p:spPr>
      </p:pic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AB989E9-7201-5648-9D75-54AC7B872F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57" y="3578581"/>
            <a:ext cx="5225363" cy="19019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803078318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3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主题3" id="{A8D9E971-29DF-4189-A9DF-9099A0A4DD24}" vid="{A826C17C-25A6-407A-B7FB-FCF9AF032A1B}"/>
    </a:ext>
  </a:extLst>
</a:theme>
</file>

<file path=ppt/theme/theme10.xml><?xml version="1.0" encoding="utf-8"?>
<a:theme xmlns:a="http://schemas.openxmlformats.org/drawingml/2006/main" name="主题1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主题1" id="{E80C2D2F-0E40-466F-9FA8-ACB44E662FDD}" vid="{0155C2A7-633B-4DB3-B6B5-ABBFD697A0C9}"/>
    </a:ext>
  </a:extLst>
</a:theme>
</file>

<file path=ppt/theme/theme11.xml><?xml version="1.0" encoding="utf-8"?>
<a:theme xmlns:a="http://schemas.openxmlformats.org/drawingml/2006/main" name="1_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2.xml><?xml version="1.0" encoding="utf-8"?>
<a:theme xmlns:a="http://schemas.openxmlformats.org/drawingml/2006/main" name="1_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1_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4.xml><?xml version="1.0" encoding="utf-8"?>
<a:theme xmlns:a="http://schemas.openxmlformats.org/drawingml/2006/main" name="1_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5.xml><?xml version="1.0" encoding="utf-8"?>
<a:theme xmlns:a="http://schemas.openxmlformats.org/drawingml/2006/main" name="1_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6.xml><?xml version="1.0" encoding="utf-8"?>
<a:theme xmlns:a="http://schemas.openxmlformats.org/drawingml/2006/main" name="1_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7.xml><?xml version="1.0" encoding="utf-8"?>
<a:theme xmlns:a="http://schemas.openxmlformats.org/drawingml/2006/main" name="1_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8.xml><?xml version="1.0" encoding="utf-8"?>
<a:theme xmlns:a="http://schemas.openxmlformats.org/drawingml/2006/main" name="1_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主题3</Template>
  <TotalTime>1283</TotalTime>
  <Words>1295</Words>
  <Application>Microsoft Macintosh PowerPoint</Application>
  <PresentationFormat>Widescreen</PresentationFormat>
  <Paragraphs>148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18</vt:i4>
      </vt:variant>
      <vt:variant>
        <vt:lpstr>Slide Titles</vt:lpstr>
      </vt:variant>
      <vt:variant>
        <vt:i4>16</vt:i4>
      </vt:variant>
    </vt:vector>
  </HeadingPairs>
  <TitlesOfParts>
    <vt:vector size="40" baseType="lpstr">
      <vt:lpstr>Arial</vt:lpstr>
      <vt:lpstr>Calibri</vt:lpstr>
      <vt:lpstr>Calibri Light</vt:lpstr>
      <vt:lpstr>Century Gothic</vt:lpstr>
      <vt:lpstr>Times New Roman</vt:lpstr>
      <vt:lpstr>Wingdings</vt:lpstr>
      <vt:lpstr>主题3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主题1</vt:lpstr>
      <vt:lpstr>1_Content - No Photos</vt:lpstr>
      <vt:lpstr>1_Photo Background</vt:lpstr>
      <vt:lpstr>1_Blanks</vt:lpstr>
      <vt:lpstr>1_Section Break</vt:lpstr>
      <vt:lpstr>1_Quotes or Statements</vt:lpstr>
      <vt:lpstr>1_Content with Photos</vt:lpstr>
      <vt:lpstr>1_Charts, Data and Tables</vt:lpstr>
      <vt:lpstr>1_Closing Slide</vt:lpstr>
      <vt:lpstr>PowerPoint Presentation</vt:lpstr>
      <vt:lpstr>Content</vt:lpstr>
      <vt:lpstr>Problem Statement_ Business Understanding </vt:lpstr>
      <vt:lpstr>Problem Statement_ Business Understanding </vt:lpstr>
      <vt:lpstr>Data Collection_ Data understanding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 Ao</dc:creator>
  <cp:lastModifiedBy>Ling Ao</cp:lastModifiedBy>
  <cp:revision>40</cp:revision>
  <dcterms:created xsi:type="dcterms:W3CDTF">2020-05-08T02:28:51Z</dcterms:created>
  <dcterms:modified xsi:type="dcterms:W3CDTF">2020-05-08T23:59:59Z</dcterms:modified>
</cp:coreProperties>
</file>

<file path=docProps/thumbnail.jpeg>
</file>